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1430000" cy="7505700"/>
  <p:notesSz cx="6858000" cy="9144000"/>
  <p:embeddedFontLst>
    <p:embeddedFont>
      <p:font typeface="Tahoma Bold" charset="1" panose="020B0804030504040204"/>
      <p:regular r:id="rId16"/>
    </p:embeddedFont>
    <p:embeddedFont>
      <p:font typeface="Arimo" charset="1" panose="020B0604020202020204"/>
      <p:regular r:id="rId17"/>
    </p:embeddedFont>
    <p:embeddedFont>
      <p:font typeface="Arial Bold" charset="1" panose="020B0802020202020204"/>
      <p:regular r:id="rId18"/>
    </p:embeddedFont>
    <p:embeddedFont>
      <p:font typeface="Arial" charset="1" panose="020B0502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26.pn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jpe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" y="253"/>
            <a:ext cx="11430000" cy="6438647"/>
            <a:chOff x="0" y="0"/>
            <a:chExt cx="15240000" cy="8584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8584863"/>
            </a:xfrm>
            <a:custGeom>
              <a:avLst/>
              <a:gdLst/>
              <a:ahLst/>
              <a:cxnLst/>
              <a:rect r="r" b="b" t="t" l="l"/>
              <a:pathLst>
                <a:path h="8584863" w="15240000">
                  <a:moveTo>
                    <a:pt x="15240000" y="0"/>
                  </a:moveTo>
                  <a:lnTo>
                    <a:pt x="0" y="0"/>
                  </a:lnTo>
                  <a:lnTo>
                    <a:pt x="0" y="8584863"/>
                  </a:lnTo>
                  <a:lnTo>
                    <a:pt x="15240000" y="8584863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143750" y="253"/>
            <a:ext cx="4286249" cy="6438645"/>
          </a:xfrm>
          <a:custGeom>
            <a:avLst/>
            <a:gdLst/>
            <a:ahLst/>
            <a:cxnLst/>
            <a:rect r="r" b="b" t="t" l="l"/>
            <a:pathLst>
              <a:path h="6438645" w="4286249">
                <a:moveTo>
                  <a:pt x="0" y="0"/>
                </a:moveTo>
                <a:lnTo>
                  <a:pt x="4286249" y="0"/>
                </a:lnTo>
                <a:lnTo>
                  <a:pt x="4286249" y="6438645"/>
                </a:lnTo>
                <a:lnTo>
                  <a:pt x="0" y="6438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" t="0" r="-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155" y="278130"/>
            <a:ext cx="6107311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0"/>
              </a:lnSpc>
            </a:pPr>
            <a:r>
              <a:rPr lang="en-US" b="true" sz="4650" spc="15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Creating a Tableau</a:t>
            </a:r>
          </a:p>
          <a:p>
            <a:pPr algn="l">
              <a:lnSpc>
                <a:spcPts val="5775"/>
              </a:lnSpc>
            </a:pPr>
            <a:r>
              <a:rPr lang="en-US" b="true" sz="4650" spc="15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Dashboard on the  FRIENDS TV Show</a:t>
            </a:r>
          </a:p>
          <a:p>
            <a:pPr algn="l">
              <a:lnSpc>
                <a:spcPts val="5580"/>
              </a:lnSpc>
            </a:pPr>
            <a:r>
              <a:rPr lang="en-US" b="true" sz="4650" spc="-70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8155" y="3478000"/>
            <a:ext cx="5574665" cy="12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383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This presentation outlines the process of creating a Tableau dashboard using  the FRIENDS TV Show dataset. We will cover data collection, preparation,  analysis, and visualization.</a:t>
            </a:r>
          </a:p>
          <a:p>
            <a:pPr algn="l">
              <a:lnSpc>
                <a:spcPts val="1540"/>
              </a:lnSpc>
            </a:pPr>
          </a:p>
          <a:p>
            <a:pPr algn="l">
              <a:lnSpc>
                <a:spcPts val="188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8155" y="4803395"/>
            <a:ext cx="6107311" cy="139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8"/>
              </a:lnSpc>
            </a:pPr>
            <a:r>
              <a:rPr lang="en-US" sz="1383" spc="12" b="true">
                <a:solidFill>
                  <a:srgbClr val="221870"/>
                </a:solidFill>
                <a:latin typeface="Arial Bold"/>
                <a:ea typeface="Arial Bold"/>
                <a:cs typeface="Arial Bold"/>
                <a:sym typeface="Arial Bold"/>
              </a:rPr>
              <a:t>Presented by:- </a:t>
            </a:r>
          </a:p>
          <a:p>
            <a:pPr algn="l">
              <a:lnSpc>
                <a:spcPts val="2188"/>
              </a:lnSpc>
            </a:pPr>
            <a:r>
              <a:rPr lang="en-US" sz="1383" spc="12">
                <a:solidFill>
                  <a:srgbClr val="221870"/>
                </a:solidFill>
                <a:latin typeface="Arial"/>
                <a:ea typeface="Arial"/>
                <a:cs typeface="Arial"/>
                <a:sym typeface="Arial"/>
              </a:rPr>
              <a:t>6867 SRUSHTI FULPAGAR</a:t>
            </a:r>
          </a:p>
          <a:p>
            <a:pPr algn="l">
              <a:lnSpc>
                <a:spcPts val="2188"/>
              </a:lnSpc>
            </a:pPr>
            <a:r>
              <a:rPr lang="en-US" sz="1383" spc="12">
                <a:solidFill>
                  <a:srgbClr val="221870"/>
                </a:solidFill>
                <a:latin typeface="Arial"/>
                <a:ea typeface="Arial"/>
                <a:cs typeface="Arial"/>
                <a:sym typeface="Arial"/>
              </a:rPr>
              <a:t>MSCDA</a:t>
            </a:r>
          </a:p>
          <a:p>
            <a:pPr algn="l">
              <a:lnSpc>
                <a:spcPts val="2188"/>
              </a:lnSpc>
            </a:pPr>
            <a:r>
              <a:rPr lang="en-US" sz="1383" spc="12">
                <a:solidFill>
                  <a:srgbClr val="221870"/>
                </a:solidFill>
                <a:latin typeface="Arial"/>
                <a:ea typeface="Arial"/>
                <a:cs typeface="Arial"/>
                <a:sym typeface="Arial"/>
              </a:rPr>
              <a:t>SR.NO:- 36</a:t>
            </a:r>
          </a:p>
          <a:p>
            <a:pPr algn="l">
              <a:lnSpc>
                <a:spcPts val="218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430000" cy="6438900"/>
            <a:chOff x="0" y="0"/>
            <a:chExt cx="15240000" cy="858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8585200"/>
            </a:xfrm>
            <a:custGeom>
              <a:avLst/>
              <a:gdLst/>
              <a:ahLst/>
              <a:cxnLst/>
              <a:rect r="r" b="b" t="t" l="l"/>
              <a:pathLst>
                <a:path h="8585200" w="15240000">
                  <a:moveTo>
                    <a:pt x="15240000" y="0"/>
                  </a:moveTo>
                  <a:lnTo>
                    <a:pt x="0" y="0"/>
                  </a:lnTo>
                  <a:lnTo>
                    <a:pt x="0" y="8585200"/>
                  </a:lnTo>
                  <a:lnTo>
                    <a:pt x="15240000" y="8585200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48446" y="2439862"/>
            <a:ext cx="89090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9"/>
              </a:lnSpc>
            </a:pPr>
            <a:r>
              <a:rPr lang="en-US" b="true" sz="6049" spc="-252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THANKYOU!!!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7134225"/>
          </a:xfrm>
          <a:custGeom>
            <a:avLst/>
            <a:gdLst/>
            <a:ahLst/>
            <a:cxnLst/>
            <a:rect r="r" b="b" t="t" l="l"/>
            <a:pathLst>
              <a:path h="7134225" w="11430000">
                <a:moveTo>
                  <a:pt x="0" y="0"/>
                </a:moveTo>
                <a:lnTo>
                  <a:pt x="11430000" y="0"/>
                </a:lnTo>
                <a:lnTo>
                  <a:pt x="11430000" y="7134225"/>
                </a:lnTo>
                <a:lnTo>
                  <a:pt x="0" y="713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430000" cy="7134225"/>
            <a:chOff x="0" y="0"/>
            <a:chExt cx="15240000" cy="9512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9512300"/>
            </a:xfrm>
            <a:custGeom>
              <a:avLst/>
              <a:gdLst/>
              <a:ahLst/>
              <a:cxnLst/>
              <a:rect r="r" b="b" t="t" l="l"/>
              <a:pathLst>
                <a:path h="9512300" w="15240000">
                  <a:moveTo>
                    <a:pt x="15240000" y="0"/>
                  </a:moveTo>
                  <a:lnTo>
                    <a:pt x="0" y="0"/>
                  </a:lnTo>
                  <a:lnTo>
                    <a:pt x="0" y="9512300"/>
                  </a:lnTo>
                  <a:lnTo>
                    <a:pt x="15240000" y="9512300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143750" y="0"/>
            <a:ext cx="4286249" cy="7134223"/>
          </a:xfrm>
          <a:custGeom>
            <a:avLst/>
            <a:gdLst/>
            <a:ahLst/>
            <a:cxnLst/>
            <a:rect r="r" b="b" t="t" l="l"/>
            <a:pathLst>
              <a:path h="7134223" w="4286249">
                <a:moveTo>
                  <a:pt x="0" y="0"/>
                </a:moveTo>
                <a:lnTo>
                  <a:pt x="4286249" y="0"/>
                </a:lnTo>
                <a:lnTo>
                  <a:pt x="4286249" y="7134223"/>
                </a:lnTo>
                <a:lnTo>
                  <a:pt x="0" y="7134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" t="0" r="-6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375" y="431800"/>
            <a:ext cx="566928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350" spc="-114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Introduction to the FRIENDS  TV Show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00074" y="1990724"/>
            <a:ext cx="390525" cy="390525"/>
          </a:xfrm>
          <a:custGeom>
            <a:avLst/>
            <a:gdLst/>
            <a:ahLst/>
            <a:cxnLst/>
            <a:rect r="r" b="b" t="t" l="l"/>
            <a:pathLst>
              <a:path h="390525" w="390525">
                <a:moveTo>
                  <a:pt x="0" y="0"/>
                </a:moveTo>
                <a:lnTo>
                  <a:pt x="390526" y="0"/>
                </a:lnTo>
                <a:lnTo>
                  <a:pt x="390526" y="390526"/>
                </a:lnTo>
                <a:lnTo>
                  <a:pt x="0" y="390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0101" y="2022475"/>
            <a:ext cx="125730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40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587" y="1990407"/>
            <a:ext cx="2284095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2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A Popular Sitcofi</a:t>
            </a:r>
          </a:p>
          <a:p>
            <a:pPr algn="l">
              <a:lnSpc>
                <a:spcPts val="2175"/>
              </a:lnSpc>
            </a:pPr>
            <a:r>
              <a:rPr lang="en-US" sz="1350" spc="-20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FRIENDS is a popular  American sitcom that aired  from 1994 to 2004, following  the lives of six friends living in  New York City.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657600" y="1990724"/>
            <a:ext cx="390525" cy="390525"/>
          </a:xfrm>
          <a:custGeom>
            <a:avLst/>
            <a:gdLst/>
            <a:ahLst/>
            <a:cxnLst/>
            <a:rect r="r" b="b" t="t" l="l"/>
            <a:pathLst>
              <a:path h="390525" w="390525">
                <a:moveTo>
                  <a:pt x="0" y="0"/>
                </a:moveTo>
                <a:lnTo>
                  <a:pt x="390524" y="0"/>
                </a:lnTo>
                <a:lnTo>
                  <a:pt x="390524" y="390526"/>
                </a:lnTo>
                <a:lnTo>
                  <a:pt x="0" y="39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63670" y="2022475"/>
            <a:ext cx="173990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11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02117" y="1946592"/>
            <a:ext cx="2341880" cy="23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b="true" sz="1650" spc="-3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Characters &amp;  Relationships</a:t>
            </a:r>
          </a:p>
          <a:p>
            <a:pPr algn="l">
              <a:lnSpc>
                <a:spcPts val="2159"/>
              </a:lnSpc>
            </a:pPr>
            <a:r>
              <a:rPr lang="en-US" sz="1350" spc="-28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The show features memorable  characters like Rachel,  Monica, Phoebe, Joey,  Chandler, and Ross, who  navigate their relationships,  careers, and personal lives.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00074" y="4648200"/>
            <a:ext cx="390525" cy="381000"/>
          </a:xfrm>
          <a:custGeom>
            <a:avLst/>
            <a:gdLst/>
            <a:ahLst/>
            <a:cxnLst/>
            <a:rect r="r" b="b" t="t" l="l"/>
            <a:pathLst>
              <a:path h="381000" w="390525">
                <a:moveTo>
                  <a:pt x="0" y="0"/>
                </a:moveTo>
                <a:lnTo>
                  <a:pt x="390526" y="0"/>
                </a:lnTo>
                <a:lnTo>
                  <a:pt x="390526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7033" y="4670425"/>
            <a:ext cx="17208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12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4587" y="4647882"/>
            <a:ext cx="2265045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3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Thefies and Hufior</a:t>
            </a:r>
          </a:p>
          <a:p>
            <a:pPr algn="l">
              <a:lnSpc>
                <a:spcPts val="2175"/>
              </a:lnSpc>
            </a:pPr>
            <a:r>
              <a:rPr lang="en-US" sz="1350" spc="24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The show explores themes of  friendship, love, and family  with witty humor, relatable  situations, and endearing  characters.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657600" y="4648200"/>
            <a:ext cx="390525" cy="381000"/>
          </a:xfrm>
          <a:custGeom>
            <a:avLst/>
            <a:gdLst/>
            <a:ahLst/>
            <a:cxnLst/>
            <a:rect r="r" b="b" t="t" l="l"/>
            <a:pathLst>
              <a:path h="381000" w="390525">
                <a:moveTo>
                  <a:pt x="0" y="0"/>
                </a:moveTo>
                <a:lnTo>
                  <a:pt x="390524" y="0"/>
                </a:lnTo>
                <a:lnTo>
                  <a:pt x="39052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58907" y="4670425"/>
            <a:ext cx="183515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6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02117" y="4647882"/>
            <a:ext cx="2198370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Cultural Ifipact</a:t>
            </a:r>
          </a:p>
          <a:p>
            <a:pPr algn="l">
              <a:lnSpc>
                <a:spcPts val="2159"/>
              </a:lnSpc>
            </a:pPr>
            <a:r>
              <a:rPr lang="en-US" sz="1350" spc="4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FRIENDS remains a popular  show that has had a  significant impact on pop  culture, inspiring fashion,  music, and memorable  catchphrases.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7505700"/>
          </a:xfrm>
          <a:custGeom>
            <a:avLst/>
            <a:gdLst/>
            <a:ahLst/>
            <a:cxnLst/>
            <a:rect r="r" b="b" t="t" l="l"/>
            <a:pathLst>
              <a:path h="7505700" w="11430000">
                <a:moveTo>
                  <a:pt x="0" y="0"/>
                </a:moveTo>
                <a:lnTo>
                  <a:pt x="11430000" y="0"/>
                </a:lnTo>
                <a:lnTo>
                  <a:pt x="114300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430000" cy="7505700"/>
            <a:chOff x="0" y="0"/>
            <a:chExt cx="15240000" cy="10007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10007600"/>
            </a:xfrm>
            <a:custGeom>
              <a:avLst/>
              <a:gdLst/>
              <a:ahLst/>
              <a:cxnLst/>
              <a:rect r="r" b="b" t="t" l="l"/>
              <a:pathLst>
                <a:path h="10007600" w="15240000">
                  <a:moveTo>
                    <a:pt x="15240000" y="0"/>
                  </a:moveTo>
                  <a:lnTo>
                    <a:pt x="0" y="0"/>
                  </a:lnTo>
                  <a:lnTo>
                    <a:pt x="0" y="10007600"/>
                  </a:lnTo>
                  <a:lnTo>
                    <a:pt x="15240000" y="10007600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253"/>
            <a:ext cx="4286250" cy="7505445"/>
          </a:xfrm>
          <a:custGeom>
            <a:avLst/>
            <a:gdLst/>
            <a:ahLst/>
            <a:cxnLst/>
            <a:rect r="r" b="b" t="t" l="l"/>
            <a:pathLst>
              <a:path h="7505445" w="4286250">
                <a:moveTo>
                  <a:pt x="0" y="0"/>
                </a:moveTo>
                <a:lnTo>
                  <a:pt x="4286250" y="0"/>
                </a:lnTo>
                <a:lnTo>
                  <a:pt x="4286250" y="7505445"/>
                </a:lnTo>
                <a:lnTo>
                  <a:pt x="0" y="750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" t="0" r="-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73625" y="431800"/>
            <a:ext cx="398716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350" spc="-55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Data Collection and  Preparation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950624" y="1800224"/>
            <a:ext cx="972021" cy="5229225"/>
          </a:xfrm>
          <a:custGeom>
            <a:avLst/>
            <a:gdLst/>
            <a:ahLst/>
            <a:cxnLst/>
            <a:rect r="r" b="b" t="t" l="l"/>
            <a:pathLst>
              <a:path h="5229225" w="972021">
                <a:moveTo>
                  <a:pt x="0" y="0"/>
                </a:moveTo>
                <a:lnTo>
                  <a:pt x="972021" y="0"/>
                </a:lnTo>
                <a:lnTo>
                  <a:pt x="972021" y="5229225"/>
                </a:lnTo>
                <a:lnTo>
                  <a:pt x="0" y="5229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80647" y="2022475"/>
            <a:ext cx="125730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40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73777" y="1971357"/>
            <a:ext cx="451421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4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Source of Data</a:t>
            </a:r>
          </a:p>
          <a:p>
            <a:pPr algn="l">
              <a:lnSpc>
                <a:spcPts val="2175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The data for this project is sourced from various online  databases, fan wikis, and publicly available resources  containing episodes, transcripts, and character information.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950624" y="3705224"/>
            <a:ext cx="971551" cy="381000"/>
          </a:xfrm>
          <a:custGeom>
            <a:avLst/>
            <a:gdLst/>
            <a:ahLst/>
            <a:cxnLst/>
            <a:rect r="r" b="b" t="t" l="l"/>
            <a:pathLst>
              <a:path h="381000" w="971551">
                <a:moveTo>
                  <a:pt x="0" y="0"/>
                </a:moveTo>
                <a:lnTo>
                  <a:pt x="971551" y="0"/>
                </a:lnTo>
                <a:lnTo>
                  <a:pt x="97155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56682" y="3736975"/>
            <a:ext cx="173990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11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73773" y="3685857"/>
            <a:ext cx="455612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Data Cleaning and Transforfiation</a:t>
            </a:r>
          </a:p>
          <a:p>
            <a:pPr algn="l">
              <a:lnSpc>
                <a:spcPts val="2149"/>
              </a:lnSpc>
            </a:pPr>
            <a:r>
              <a:rPr lang="en-US" sz="1350" spc="4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The collected data needs to be cleaned, standardized, and  transformed into a format suitable for Tableau analysis. This  may involve removing duplicates, handling missing values,  and converting data types.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950624" y="5686424"/>
            <a:ext cx="971551" cy="390525"/>
          </a:xfrm>
          <a:custGeom>
            <a:avLst/>
            <a:gdLst/>
            <a:ahLst/>
            <a:cxnLst/>
            <a:rect r="r" b="b" t="t" l="l"/>
            <a:pathLst>
              <a:path h="390525" w="971551">
                <a:moveTo>
                  <a:pt x="0" y="0"/>
                </a:moveTo>
                <a:lnTo>
                  <a:pt x="971551" y="0"/>
                </a:lnTo>
                <a:lnTo>
                  <a:pt x="971551" y="390526"/>
                </a:lnTo>
                <a:lnTo>
                  <a:pt x="0" y="390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57571" y="5718175"/>
            <a:ext cx="17208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12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3769" y="5667057"/>
            <a:ext cx="457136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2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Data Integration</a:t>
            </a:r>
          </a:p>
          <a:p>
            <a:pPr algn="l">
              <a:lnSpc>
                <a:spcPts val="2136"/>
              </a:lnSpc>
            </a:pPr>
            <a:r>
              <a:rPr lang="en-US" sz="1350" spc="-20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Different data sources need to be combined and integrated  into a single dataset to provide a comprehensive view of the  FRIENDS TV Show.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430000" cy="6438900"/>
            <a:chOff x="0" y="0"/>
            <a:chExt cx="15240000" cy="858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8585200"/>
            </a:xfrm>
            <a:custGeom>
              <a:avLst/>
              <a:gdLst/>
              <a:ahLst/>
              <a:cxnLst/>
              <a:rect r="r" b="b" t="t" l="l"/>
              <a:pathLst>
                <a:path h="8585200" w="15240000">
                  <a:moveTo>
                    <a:pt x="15240000" y="0"/>
                  </a:moveTo>
                  <a:lnTo>
                    <a:pt x="0" y="0"/>
                  </a:lnTo>
                  <a:lnTo>
                    <a:pt x="0" y="8585200"/>
                  </a:lnTo>
                  <a:lnTo>
                    <a:pt x="15240000" y="8585200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253"/>
            <a:ext cx="11430000" cy="2142871"/>
          </a:xfrm>
          <a:custGeom>
            <a:avLst/>
            <a:gdLst/>
            <a:ahLst/>
            <a:cxnLst/>
            <a:rect r="r" b="b" t="t" l="l"/>
            <a:pathLst>
              <a:path h="2142871" w="11430000">
                <a:moveTo>
                  <a:pt x="0" y="0"/>
                </a:moveTo>
                <a:lnTo>
                  <a:pt x="11430000" y="0"/>
                </a:lnTo>
                <a:lnTo>
                  <a:pt x="11430000" y="2142871"/>
                </a:lnTo>
                <a:lnTo>
                  <a:pt x="0" y="214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" r="0" b="-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375" y="3365500"/>
            <a:ext cx="528828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b="true" sz="3350" spc="-25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Exploratory Data Analysis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87375" y="4585173"/>
          <a:ext cx="10198100" cy="990600"/>
        </p:xfrm>
        <a:graphic>
          <a:graphicData uri="http://schemas.openxmlformats.org/drawingml/2006/table">
            <a:tbl>
              <a:tblPr/>
              <a:tblGrid>
                <a:gridCol w="3395368"/>
                <a:gridCol w="3403577"/>
                <a:gridCol w="3399156"/>
              </a:tblGrid>
              <a:tr h="4905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20"/>
                        </a:lnSpc>
                        <a:defRPr/>
                      </a:pPr>
                      <a:r>
                        <a:rPr lang="en-US" sz="1350">
                          <a:solidFill>
                            <a:srgbClr val="2A264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Frequency of Character Appearances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20"/>
                        </a:lnSpc>
                        <a:defRPr/>
                      </a:pPr>
                      <a:r>
                        <a:rPr lang="en-US" sz="1350">
                          <a:solidFill>
                            <a:srgbClr val="2A264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Dialogue Analysis and Sentiment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20"/>
                        </a:lnSpc>
                        <a:defRPr/>
                      </a:pPr>
                      <a:r>
                        <a:rPr lang="en-US" sz="1350" spc="-5">
                          <a:solidFill>
                            <a:srgbClr val="2A264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Relationship Dynamics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2700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00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20"/>
                        </a:lnSpc>
                        <a:defRPr/>
                      </a:pPr>
                      <a:r>
                        <a:rPr lang="en-US" sz="1350" spc="-5">
                          <a:solidFill>
                            <a:srgbClr val="2A264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Popularity of Locations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20"/>
                        </a:lnSpc>
                        <a:defRPr/>
                      </a:pPr>
                      <a:r>
                        <a:rPr lang="en-US" sz="1350" spc="-5">
                          <a:solidFill>
                            <a:srgbClr val="2A264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Recurring Themes and Jokes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20"/>
                        </a:lnSpc>
                        <a:defRPr/>
                      </a:pPr>
                      <a:r>
                        <a:rPr lang="en-US" sz="1350" spc="-10">
                          <a:solidFill>
                            <a:srgbClr val="2A264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Episode Length and Viewership Trends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2700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430000" cy="6438900"/>
            <a:chOff x="0" y="0"/>
            <a:chExt cx="15240000" cy="858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8585200"/>
            </a:xfrm>
            <a:custGeom>
              <a:avLst/>
              <a:gdLst/>
              <a:ahLst/>
              <a:cxnLst/>
              <a:rect r="r" b="b" t="t" l="l"/>
              <a:pathLst>
                <a:path h="8585200" w="15240000">
                  <a:moveTo>
                    <a:pt x="15240000" y="0"/>
                  </a:moveTo>
                  <a:lnTo>
                    <a:pt x="0" y="0"/>
                  </a:lnTo>
                  <a:lnTo>
                    <a:pt x="0" y="8585200"/>
                  </a:lnTo>
                  <a:lnTo>
                    <a:pt x="15240000" y="8585200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87375" y="1879600"/>
            <a:ext cx="65608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b="true" sz="3350" spc="-110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Designing the Dashboard Layout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7375" y="2857182"/>
            <a:ext cx="287464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55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Target Audience</a:t>
            </a:r>
          </a:p>
          <a:p>
            <a:pPr algn="l">
              <a:lnSpc>
                <a:spcPts val="2175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Consider the target audience for the  dashboard and what insights they are  most interested in.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45851" y="2857182"/>
            <a:ext cx="300926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25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Data Hierarchy</a:t>
            </a:r>
          </a:p>
          <a:p>
            <a:pPr algn="l">
              <a:lnSpc>
                <a:spcPts val="2149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Organize the dashboard around a clear  data hierarchy, starting with high-level  overviews and drilling down to more  detailed information.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04340" y="2857182"/>
            <a:ext cx="282702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20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Visual Aesthetics</a:t>
            </a:r>
          </a:p>
          <a:p>
            <a:pPr algn="l">
              <a:lnSpc>
                <a:spcPts val="2149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Choose a visually appealing and  informative design that enhances the  usability and accessibility of the  dashboard.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430000" cy="6438900"/>
            <a:chOff x="0" y="0"/>
            <a:chExt cx="15240000" cy="858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8585200"/>
            </a:xfrm>
            <a:custGeom>
              <a:avLst/>
              <a:gdLst/>
              <a:ahLst/>
              <a:cxnLst/>
              <a:rect r="r" b="b" t="t" l="l"/>
              <a:pathLst>
                <a:path h="8585200" w="15240000">
                  <a:moveTo>
                    <a:pt x="15240000" y="0"/>
                  </a:moveTo>
                  <a:lnTo>
                    <a:pt x="0" y="0"/>
                  </a:lnTo>
                  <a:lnTo>
                    <a:pt x="0" y="8585200"/>
                  </a:lnTo>
                  <a:lnTo>
                    <a:pt x="15240000" y="8585200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951365"/>
            <a:ext cx="11430000" cy="6110777"/>
          </a:xfrm>
          <a:custGeom>
            <a:avLst/>
            <a:gdLst/>
            <a:ahLst/>
            <a:cxnLst/>
            <a:rect r="r" b="b" t="t" l="l"/>
            <a:pathLst>
              <a:path h="6110777" w="11430000">
                <a:moveTo>
                  <a:pt x="0" y="0"/>
                </a:moveTo>
                <a:lnTo>
                  <a:pt x="11430000" y="0"/>
                </a:lnTo>
                <a:lnTo>
                  <a:pt x="11430000" y="6110777"/>
                </a:lnTo>
                <a:lnTo>
                  <a:pt x="0" y="6110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4141" y="236220"/>
            <a:ext cx="656082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b="true" sz="3350" spc="-110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Dashboard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430000" cy="6438900"/>
            <a:chOff x="0" y="0"/>
            <a:chExt cx="15240000" cy="858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8585200"/>
            </a:xfrm>
            <a:custGeom>
              <a:avLst/>
              <a:gdLst/>
              <a:ahLst/>
              <a:cxnLst/>
              <a:rect r="r" b="b" t="t" l="l"/>
              <a:pathLst>
                <a:path h="8585200" w="15240000">
                  <a:moveTo>
                    <a:pt x="15240000" y="0"/>
                  </a:moveTo>
                  <a:lnTo>
                    <a:pt x="0" y="0"/>
                  </a:lnTo>
                  <a:lnTo>
                    <a:pt x="0" y="8585200"/>
                  </a:lnTo>
                  <a:lnTo>
                    <a:pt x="15240000" y="8585200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143750" y="253"/>
            <a:ext cx="4286249" cy="6438645"/>
          </a:xfrm>
          <a:custGeom>
            <a:avLst/>
            <a:gdLst/>
            <a:ahLst/>
            <a:cxnLst/>
            <a:rect r="r" b="b" t="t" l="l"/>
            <a:pathLst>
              <a:path h="6438645" w="4286249">
                <a:moveTo>
                  <a:pt x="0" y="0"/>
                </a:moveTo>
                <a:lnTo>
                  <a:pt x="4286249" y="0"/>
                </a:lnTo>
                <a:lnTo>
                  <a:pt x="4286249" y="6438645"/>
                </a:lnTo>
                <a:lnTo>
                  <a:pt x="0" y="6438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" t="0" r="-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375" y="427990"/>
            <a:ext cx="5481955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b="true" sz="3350" spc="-90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Visualizing Key Metrics and  Insights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94718" y="1823442"/>
            <a:ext cx="867965" cy="1382315"/>
          </a:xfrm>
          <a:custGeom>
            <a:avLst/>
            <a:gdLst/>
            <a:ahLst/>
            <a:cxnLst/>
            <a:rect r="r" b="b" t="t" l="l"/>
            <a:pathLst>
              <a:path h="1382315" w="867965">
                <a:moveTo>
                  <a:pt x="0" y="0"/>
                </a:moveTo>
                <a:lnTo>
                  <a:pt x="867964" y="0"/>
                </a:lnTo>
                <a:lnTo>
                  <a:pt x="867964" y="1382314"/>
                </a:lnTo>
                <a:lnTo>
                  <a:pt x="0" y="1382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5845" y="2346325"/>
            <a:ext cx="125730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40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1800" y="1873736"/>
            <a:ext cx="2423795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2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Character Appearances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1800" y="2400002"/>
            <a:ext cx="4413885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Use a bar chart to show the frequency of each character's  appearances across the entire show.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94718" y="3195042"/>
            <a:ext cx="867965" cy="1382315"/>
          </a:xfrm>
          <a:custGeom>
            <a:avLst/>
            <a:gdLst/>
            <a:ahLst/>
            <a:cxnLst/>
            <a:rect r="r" b="b" t="t" l="l"/>
            <a:pathLst>
              <a:path h="1382315" w="867965">
                <a:moveTo>
                  <a:pt x="0" y="0"/>
                </a:moveTo>
                <a:lnTo>
                  <a:pt x="867964" y="0"/>
                </a:lnTo>
                <a:lnTo>
                  <a:pt x="867964" y="1382314"/>
                </a:lnTo>
                <a:lnTo>
                  <a:pt x="0" y="1382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1884" y="3717925"/>
            <a:ext cx="173990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11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1800" y="3371532"/>
            <a:ext cx="4674870" cy="87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3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Dialogue Analysis</a:t>
            </a:r>
          </a:p>
          <a:p>
            <a:pPr algn="l">
              <a:lnSpc>
                <a:spcPts val="2099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A word cloud can illustrate the most commonly used words or  phrases by each character.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4718" y="4566642"/>
            <a:ext cx="867965" cy="1382315"/>
          </a:xfrm>
          <a:custGeom>
            <a:avLst/>
            <a:gdLst/>
            <a:ahLst/>
            <a:cxnLst/>
            <a:rect r="r" b="b" t="t" l="l"/>
            <a:pathLst>
              <a:path h="1382315" w="867965">
                <a:moveTo>
                  <a:pt x="0" y="0"/>
                </a:moveTo>
                <a:lnTo>
                  <a:pt x="867964" y="0"/>
                </a:lnTo>
                <a:lnTo>
                  <a:pt x="867964" y="1382316"/>
                </a:lnTo>
                <a:lnTo>
                  <a:pt x="0" y="138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42776" y="5089526"/>
            <a:ext cx="17208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000" spc="-12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1800" y="4743133"/>
            <a:ext cx="4838065" cy="87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2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Episode Trends</a:t>
            </a:r>
          </a:p>
          <a:p>
            <a:pPr algn="l">
              <a:lnSpc>
                <a:spcPts val="2099"/>
              </a:lnSpc>
            </a:pPr>
            <a:r>
              <a:rPr lang="en-US" sz="1350" spc="-20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A line graph can visualize the trend of episode length over time,  or show how viewership ratings changed throughout the series.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6648450"/>
          </a:xfrm>
          <a:custGeom>
            <a:avLst/>
            <a:gdLst/>
            <a:ahLst/>
            <a:cxnLst/>
            <a:rect r="r" b="b" t="t" l="l"/>
            <a:pathLst>
              <a:path h="6648450" w="11430000">
                <a:moveTo>
                  <a:pt x="0" y="0"/>
                </a:moveTo>
                <a:lnTo>
                  <a:pt x="11430000" y="0"/>
                </a:lnTo>
                <a:lnTo>
                  <a:pt x="11430000" y="6648450"/>
                </a:lnTo>
                <a:lnTo>
                  <a:pt x="0" y="664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430000" cy="6648450"/>
            <a:chOff x="0" y="0"/>
            <a:chExt cx="15240000" cy="8864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8864600"/>
            </a:xfrm>
            <a:custGeom>
              <a:avLst/>
              <a:gdLst/>
              <a:ahLst/>
              <a:cxnLst/>
              <a:rect r="r" b="b" t="t" l="l"/>
              <a:pathLst>
                <a:path h="8864600" w="15240000">
                  <a:moveTo>
                    <a:pt x="15240000" y="0"/>
                  </a:moveTo>
                  <a:lnTo>
                    <a:pt x="0" y="0"/>
                  </a:lnTo>
                  <a:lnTo>
                    <a:pt x="0" y="8864600"/>
                  </a:lnTo>
                  <a:lnTo>
                    <a:pt x="15240000" y="8864600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253"/>
            <a:ext cx="4286250" cy="6648196"/>
          </a:xfrm>
          <a:custGeom>
            <a:avLst/>
            <a:gdLst/>
            <a:ahLst/>
            <a:cxnLst/>
            <a:rect r="r" b="b" t="t" l="l"/>
            <a:pathLst>
              <a:path h="6648196" w="4286250">
                <a:moveTo>
                  <a:pt x="0" y="0"/>
                </a:moveTo>
                <a:lnTo>
                  <a:pt x="4286250" y="0"/>
                </a:lnTo>
                <a:lnTo>
                  <a:pt x="4286250" y="6648196"/>
                </a:lnTo>
                <a:lnTo>
                  <a:pt x="0" y="664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" t="0" r="-1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73625" y="431799"/>
            <a:ext cx="454850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350" spc="-80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Interactive Dashboard  Features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886325" y="1827009"/>
            <a:ext cx="428625" cy="375285"/>
          </a:xfrm>
          <a:custGeom>
            <a:avLst/>
            <a:gdLst/>
            <a:ahLst/>
            <a:cxnLst/>
            <a:rect r="r" b="b" t="t" l="l"/>
            <a:pathLst>
              <a:path h="375285" w="428625">
                <a:moveTo>
                  <a:pt x="0" y="0"/>
                </a:moveTo>
                <a:lnTo>
                  <a:pt x="428625" y="0"/>
                </a:lnTo>
                <a:lnTo>
                  <a:pt x="428625" y="375285"/>
                </a:lnTo>
                <a:lnTo>
                  <a:pt x="0" y="375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73625" y="2399982"/>
            <a:ext cx="273177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2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Filters</a:t>
            </a:r>
          </a:p>
          <a:p>
            <a:pPr algn="just">
              <a:lnSpc>
                <a:spcPts val="2175"/>
              </a:lnSpc>
            </a:pPr>
            <a:r>
              <a:rPr lang="en-US" sz="1350" spc="-16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Filters allow users to select specific  characters, seasons, or episodes to  focus on.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91475" y="1813623"/>
            <a:ext cx="428625" cy="401955"/>
          </a:xfrm>
          <a:custGeom>
            <a:avLst/>
            <a:gdLst/>
            <a:ahLst/>
            <a:cxnLst/>
            <a:rect r="r" b="b" t="t" l="l"/>
            <a:pathLst>
              <a:path h="401955" w="428625">
                <a:moveTo>
                  <a:pt x="0" y="0"/>
                </a:moveTo>
                <a:lnTo>
                  <a:pt x="428625" y="0"/>
                </a:lnTo>
                <a:lnTo>
                  <a:pt x="428625" y="401955"/>
                </a:lnTo>
                <a:lnTo>
                  <a:pt x="0" y="401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74012" y="2399982"/>
            <a:ext cx="281749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35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Sliders</a:t>
            </a:r>
          </a:p>
          <a:p>
            <a:pPr algn="just">
              <a:lnSpc>
                <a:spcPts val="2175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Sliders can be used to adjust ranges  for data values, like episode duration  or number of characters.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886325" y="4132059"/>
            <a:ext cx="428625" cy="375285"/>
          </a:xfrm>
          <a:custGeom>
            <a:avLst/>
            <a:gdLst/>
            <a:ahLst/>
            <a:cxnLst/>
            <a:rect r="r" b="b" t="t" l="l"/>
            <a:pathLst>
              <a:path h="375285" w="428625">
                <a:moveTo>
                  <a:pt x="0" y="0"/>
                </a:moveTo>
                <a:lnTo>
                  <a:pt x="428625" y="0"/>
                </a:lnTo>
                <a:lnTo>
                  <a:pt x="428625" y="375285"/>
                </a:lnTo>
                <a:lnTo>
                  <a:pt x="0" y="375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73625" y="4705032"/>
            <a:ext cx="282638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4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Dropdowns</a:t>
            </a:r>
          </a:p>
          <a:p>
            <a:pPr algn="l">
              <a:lnSpc>
                <a:spcPts val="2175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Dropdowns provide options for  selecting specific categories or  attributes, such as location or theme.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991475" y="4105274"/>
            <a:ext cx="429895" cy="429895"/>
          </a:xfrm>
          <a:custGeom>
            <a:avLst/>
            <a:gdLst/>
            <a:ahLst/>
            <a:cxnLst/>
            <a:rect r="r" b="b" t="t" l="l"/>
            <a:pathLst>
              <a:path h="429895" w="429895">
                <a:moveTo>
                  <a:pt x="0" y="0"/>
                </a:moveTo>
                <a:lnTo>
                  <a:pt x="429895" y="0"/>
                </a:lnTo>
                <a:lnTo>
                  <a:pt x="429895" y="429895"/>
                </a:lnTo>
                <a:lnTo>
                  <a:pt x="0" y="429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974012" y="4705032"/>
            <a:ext cx="2731770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2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Drill-Down</a:t>
            </a:r>
          </a:p>
          <a:p>
            <a:pPr algn="l">
              <a:lnSpc>
                <a:spcPts val="2175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Enable users to drill down into  specific details by clicking on data  points, like exploring individual  episodes or character relationships.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430000" cy="6438900"/>
            <a:chOff x="0" y="0"/>
            <a:chExt cx="15240000" cy="858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0000" cy="8585200"/>
            </a:xfrm>
            <a:custGeom>
              <a:avLst/>
              <a:gdLst/>
              <a:ahLst/>
              <a:cxnLst/>
              <a:rect r="r" b="b" t="t" l="l"/>
              <a:pathLst>
                <a:path h="8585200" w="15240000">
                  <a:moveTo>
                    <a:pt x="15240000" y="0"/>
                  </a:moveTo>
                  <a:lnTo>
                    <a:pt x="0" y="0"/>
                  </a:lnTo>
                  <a:lnTo>
                    <a:pt x="0" y="8585200"/>
                  </a:lnTo>
                  <a:lnTo>
                    <a:pt x="15240000" y="8585200"/>
                  </a:lnTo>
                  <a:lnTo>
                    <a:pt x="15240000" y="0"/>
                  </a:lnTo>
                  <a:close/>
                </a:path>
              </a:pathLst>
            </a:custGeom>
            <a:solidFill>
              <a:srgbClr val="FAFAFA">
                <a:alpha val="7451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253"/>
            <a:ext cx="4286250" cy="6438645"/>
          </a:xfrm>
          <a:custGeom>
            <a:avLst/>
            <a:gdLst/>
            <a:ahLst/>
            <a:cxnLst/>
            <a:rect r="r" b="b" t="t" l="l"/>
            <a:pathLst>
              <a:path h="6438645" w="4286250">
                <a:moveTo>
                  <a:pt x="0" y="0"/>
                </a:moveTo>
                <a:lnTo>
                  <a:pt x="4286250" y="0"/>
                </a:lnTo>
                <a:lnTo>
                  <a:pt x="4286250" y="6438645"/>
                </a:lnTo>
                <a:lnTo>
                  <a:pt x="0" y="6438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" t="0" r="-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5205" y="771524"/>
            <a:ext cx="890905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b="true" sz="3350" spc="-140">
                <a:solidFill>
                  <a:srgbClr val="221870"/>
                </a:solidFill>
                <a:latin typeface="Tahoma Bold"/>
                <a:ea typeface="Tahoma Bold"/>
                <a:cs typeface="Tahoma Bold"/>
                <a:sym typeface="Tahoma Bold"/>
              </a:rPr>
              <a:t>Conclusion and Next Steps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886324" y="2428874"/>
            <a:ext cx="2886075" cy="2371725"/>
          </a:xfrm>
          <a:custGeom>
            <a:avLst/>
            <a:gdLst/>
            <a:ahLst/>
            <a:cxnLst/>
            <a:rect r="r" b="b" t="t" l="l"/>
            <a:pathLst>
              <a:path h="2371725" w="2886075">
                <a:moveTo>
                  <a:pt x="0" y="0"/>
                </a:moveTo>
                <a:lnTo>
                  <a:pt x="2886076" y="0"/>
                </a:lnTo>
                <a:lnTo>
                  <a:pt x="2886076" y="2371726"/>
                </a:lnTo>
                <a:lnTo>
                  <a:pt x="0" y="237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54600" y="2609532"/>
            <a:ext cx="2541270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3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Insights and Applications</a:t>
            </a:r>
          </a:p>
          <a:p>
            <a:pPr algn="l">
              <a:lnSpc>
                <a:spcPts val="2159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The dashboard provides  valuable insights into the  FRIENDS TV show, enabling  fans, researchers, and producers  to explore various aspects of the  show.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43850" y="2428874"/>
            <a:ext cx="2886075" cy="2371725"/>
          </a:xfrm>
          <a:custGeom>
            <a:avLst/>
            <a:gdLst/>
            <a:ahLst/>
            <a:cxnLst/>
            <a:rect r="r" b="b" t="t" l="l"/>
            <a:pathLst>
              <a:path h="2371725" w="2886075">
                <a:moveTo>
                  <a:pt x="0" y="0"/>
                </a:moveTo>
                <a:lnTo>
                  <a:pt x="2886074" y="0"/>
                </a:lnTo>
                <a:lnTo>
                  <a:pt x="2886074" y="2371726"/>
                </a:lnTo>
                <a:lnTo>
                  <a:pt x="0" y="237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12125" y="2609532"/>
            <a:ext cx="2315210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 spc="-30">
                <a:solidFill>
                  <a:srgbClr val="2A2641"/>
                </a:solidFill>
                <a:latin typeface="Tahoma Bold"/>
                <a:ea typeface="Tahoma Bold"/>
                <a:cs typeface="Tahoma Bold"/>
                <a:sym typeface="Tahoma Bold"/>
              </a:rPr>
              <a:t>Further Enhancefients</a:t>
            </a:r>
          </a:p>
          <a:p>
            <a:pPr algn="l">
              <a:lnSpc>
                <a:spcPts val="2159"/>
              </a:lnSpc>
            </a:pPr>
            <a:r>
              <a:rPr lang="en-US" sz="1350" spc="-5">
                <a:solidFill>
                  <a:srgbClr val="2A2641"/>
                </a:solidFill>
                <a:latin typeface="Arimo"/>
                <a:ea typeface="Arimo"/>
                <a:cs typeface="Arimo"/>
                <a:sym typeface="Arimo"/>
              </a:rPr>
              <a:t>Future improvements might  include adding more data  sources, incorporating user  feedback, and exploring  advanced data visualization  techniques.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DAGT8Vx9ZeY</dc:identifier>
  <dcterms:modified xsi:type="dcterms:W3CDTF">2011-08-01T06:04:30Z</dcterms:modified>
  <cp:revision>1</cp:revision>
  <dc:title>Tableumainproject-FRIENDS.pptx</dc:title>
</cp:coreProperties>
</file>